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4" r:id="rId5"/>
    <p:sldId id="266" r:id="rId6"/>
    <p:sldId id="267" r:id="rId7"/>
    <p:sldId id="272" r:id="rId8"/>
    <p:sldId id="279" r:id="rId9"/>
    <p:sldId id="280" r:id="rId10"/>
    <p:sldId id="269" r:id="rId11"/>
    <p:sldId id="273" r:id="rId12"/>
    <p:sldId id="270" r:id="rId13"/>
    <p:sldId id="274" r:id="rId14"/>
    <p:sldId id="271" r:id="rId15"/>
    <p:sldId id="275" r:id="rId16"/>
    <p:sldId id="276" r:id="rId17"/>
    <p:sldId id="277" r:id="rId18"/>
    <p:sldId id="278" r:id="rId19"/>
    <p:sldId id="261" r:id="rId20"/>
    <p:sldId id="265" r:id="rId21"/>
    <p:sldId id="26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56409"/>
    <a:srgbClr val="FF95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106" y="-10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815D-EC16-4121-876E-D159DBA24F1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AB22-8DA6-4E7A-9202-35725BC22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815D-EC16-4121-876E-D159DBA24F1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AB22-8DA6-4E7A-9202-35725BC22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815D-EC16-4121-876E-D159DBA24F1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AB22-8DA6-4E7A-9202-35725BC22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815D-EC16-4121-876E-D159DBA24F1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AB22-8DA6-4E7A-9202-35725BC22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815D-EC16-4121-876E-D159DBA24F1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AB22-8DA6-4E7A-9202-35725BC22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815D-EC16-4121-876E-D159DBA24F1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AB22-8DA6-4E7A-9202-35725BC22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815D-EC16-4121-876E-D159DBA24F1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AB22-8DA6-4E7A-9202-35725BC22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815D-EC16-4121-876E-D159DBA24F1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AB22-8DA6-4E7A-9202-35725BC22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815D-EC16-4121-876E-D159DBA24F1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AB22-8DA6-4E7A-9202-35725BC22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815D-EC16-4121-876E-D159DBA24F1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AB22-8DA6-4E7A-9202-35725BC22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6815D-EC16-4121-876E-D159DBA24F1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AB22-8DA6-4E7A-9202-35725BC22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6815D-EC16-4121-876E-D159DBA24F1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4AB22-8DA6-4E7A-9202-35725BC22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4.jpe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4.jpeg"/><Relationship Id="rId9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1.png"/><Relationship Id="rId7" Type="http://schemas.openxmlformats.org/officeDocument/2006/relationships/image" Target="../media/image53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3.png"/><Relationship Id="rId4" Type="http://schemas.openxmlformats.org/officeDocument/2006/relationships/image" Target="../media/image4.jpeg"/><Relationship Id="rId9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17" Type="http://schemas.openxmlformats.org/officeDocument/2006/relationships/image" Target="../media/image70.jpeg"/><Relationship Id="rId2" Type="http://schemas.openxmlformats.org/officeDocument/2006/relationships/image" Target="../media/image2.jpeg"/><Relationship Id="rId16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5" Type="http://schemas.openxmlformats.org/officeDocument/2006/relationships/image" Target="../media/image6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Relationship Id="rId14" Type="http://schemas.openxmlformats.org/officeDocument/2006/relationships/image" Target="../media/image6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.png"/><Relationship Id="rId7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hyperlink" Target="mailto:Volunteers.ch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980728"/>
            <a:ext cx="7560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/>
                <a:cs typeface="Cambria"/>
              </a:rPr>
              <a:t>Благотворительное медицинское частное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/>
                <a:cs typeface="Cambria"/>
              </a:rPr>
              <a:t>учреждение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/>
              <a:cs typeface="Cambria"/>
            </a:endParaRP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/>
                <a:cs typeface="Cambria"/>
              </a:rPr>
              <a:t>Детский хоспис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/>
                <a:cs typeface="Cambria"/>
              </a:rPr>
              <a:t>«Дом с маяком»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3284984"/>
            <a:ext cx="8208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/>
                <a:cs typeface="Cambria"/>
              </a:rPr>
              <a:t>Виды волонтерской помощи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.JPG"/>
          <p:cNvPicPr>
            <a:picLocks noChangeAspect="1"/>
          </p:cNvPicPr>
          <p:nvPr/>
        </p:nvPicPr>
        <p:blipFill>
          <a:blip r:embed="rId2" cstate="print"/>
          <a:srcRect t="30584"/>
          <a:stretch>
            <a:fillRect/>
          </a:stretch>
        </p:blipFill>
        <p:spPr>
          <a:xfrm>
            <a:off x="0" y="5661248"/>
            <a:ext cx="9144000" cy="1196752"/>
          </a:xfrm>
          <a:prstGeom prst="rect">
            <a:avLst/>
          </a:prstGeom>
        </p:spPr>
      </p:pic>
      <p:pic>
        <p:nvPicPr>
          <p:cNvPr id="3" name="Изображение 8" descr="Снимок экрана 2016-01-21 в 15.16.29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89"/>
          <a:stretch/>
        </p:blipFill>
        <p:spPr>
          <a:xfrm>
            <a:off x="0" y="260648"/>
            <a:ext cx="9144000" cy="90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1268760"/>
            <a:ext cx="835292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Волонтеры для общения в семье: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sz="1900" dirty="0" smtClean="0"/>
              <a:t>Навещают ребенка </a:t>
            </a:r>
            <a:r>
              <a:rPr lang="ru-RU" sz="1900" i="1" dirty="0" smtClean="0"/>
              <a:t>на дому 1 раз в неделю минимум в течении года.</a:t>
            </a:r>
          </a:p>
          <a:p>
            <a:pPr>
              <a:buFontTx/>
              <a:buChar char="-"/>
            </a:pPr>
            <a:endParaRPr lang="ru-RU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Делают простые человеческие вещи</a:t>
            </a:r>
            <a:r>
              <a:rPr lang="ru-RU" sz="1900" dirty="0" smtClean="0"/>
              <a:t>  –  играют, рисуют,  читают, раскрашивают,  болтают, обсуждают фильмы, поют (даже если не умеют, зато с душой :), рассказывают о себе, вместе мечтают, общаются и дарят свое тепло, помогают выйти на прогулку, наслаждаются  вместе ароматом свежей сирени, ловят пух, пускают мыльные пузыри, греются на солнышке или, наоборот, лепят снеговика </a:t>
            </a:r>
            <a:r>
              <a:rPr lang="ru-RU" sz="1900" dirty="0" smtClean="0">
                <a:sym typeface="Wingdings" pitchFamily="2" charset="2"/>
              </a:rPr>
              <a:t> …. а иногда готовы просто выслушать. </a:t>
            </a:r>
          </a:p>
          <a:p>
            <a:pPr>
              <a:buFontTx/>
              <a:buChar char="-"/>
            </a:pPr>
            <a:endParaRPr lang="ru-RU" sz="1900" dirty="0" smtClean="0">
              <a:sym typeface="Wingdings" pitchFamily="2" charset="2"/>
            </a:endParaRPr>
          </a:p>
          <a:p>
            <a:pPr>
              <a:buFontTx/>
              <a:buChar char="-"/>
            </a:pPr>
            <a:r>
              <a:rPr lang="ru-RU" sz="1900" dirty="0" smtClean="0"/>
              <a:t> В каких-то семьях поддержка нужна брату или сестре подопечного ребенка.</a:t>
            </a:r>
            <a:endParaRPr lang="ru-RU" sz="1900" dirty="0" smtClean="0">
              <a:sym typeface="Wingdings" pitchFamily="2" charset="2"/>
            </a:endParaRPr>
          </a:p>
          <a:p>
            <a:pPr>
              <a:buFontTx/>
              <a:buChar char="-"/>
            </a:pPr>
            <a:endParaRPr lang="ru-RU" i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5085184"/>
            <a:ext cx="835292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Посещение семьи — </a:t>
            </a:r>
            <a:r>
              <a:rPr lang="ru-RU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самая ответственная работа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волонтера хосписа. </a:t>
            </a:r>
            <a:endParaRPr lang="ru-RU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.JPG"/>
          <p:cNvPicPr>
            <a:picLocks noChangeAspect="1"/>
          </p:cNvPicPr>
          <p:nvPr/>
        </p:nvPicPr>
        <p:blipFill>
          <a:blip r:embed="rId2" cstate="print"/>
          <a:srcRect t="30584"/>
          <a:stretch>
            <a:fillRect/>
          </a:stretch>
        </p:blipFill>
        <p:spPr>
          <a:xfrm>
            <a:off x="0" y="5661248"/>
            <a:ext cx="9144000" cy="1196752"/>
          </a:xfrm>
          <a:prstGeom prst="rect">
            <a:avLst/>
          </a:prstGeom>
        </p:spPr>
      </p:pic>
      <p:pic>
        <p:nvPicPr>
          <p:cNvPr id="2056" name="Picture 8" descr="C:\Documents and Settings\123\Рабочий стол\Кожурова\presentacion\foto\34274380140_35d62753b3_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916832"/>
            <a:ext cx="3888432" cy="2520280"/>
          </a:xfrm>
          <a:prstGeom prst="rect">
            <a:avLst/>
          </a:prstGeom>
          <a:noFill/>
        </p:spPr>
      </p:pic>
      <p:pic>
        <p:nvPicPr>
          <p:cNvPr id="2057" name="Picture 9" descr="C:\Documents and Settings\123\Рабочий стол\Кожурова\presentacion\foto\34396357200_d27f67c71a_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0"/>
            <a:ext cx="2875950" cy="1916832"/>
          </a:xfrm>
          <a:prstGeom prst="rect">
            <a:avLst/>
          </a:prstGeom>
          <a:noFill/>
        </p:spPr>
      </p:pic>
      <p:pic>
        <p:nvPicPr>
          <p:cNvPr id="2058" name="Picture 10" descr="C:\Documents and Settings\123\Рабочий стол\Кожурова\presentacion\foto\34649702811_94cc4a66b7_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0653" y="2852936"/>
            <a:ext cx="3513347" cy="2578399"/>
          </a:xfrm>
          <a:prstGeom prst="rect">
            <a:avLst/>
          </a:prstGeom>
          <a:noFill/>
        </p:spPr>
      </p:pic>
      <p:pic>
        <p:nvPicPr>
          <p:cNvPr id="2061" name="Picture 13" descr="C:\Documents and Settings\123\Рабочий стол\Кожурова\presentacion\foto\P10205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1" y="0"/>
            <a:ext cx="3491880" cy="2878872"/>
          </a:xfrm>
          <a:prstGeom prst="rect">
            <a:avLst/>
          </a:prstGeom>
          <a:noFill/>
        </p:spPr>
      </p:pic>
      <p:pic>
        <p:nvPicPr>
          <p:cNvPr id="16" name="Picture 5" descr="C:\Users\Анастасия\Desktop\33644900372_66cb3b6c72_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1839688" cy="1296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Анастасия\Desktop\28 ЯНВ\сма2\29845579551_99807e6def_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37112"/>
            <a:ext cx="2160240" cy="14131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33876302160_52e39f53c7_k.jpg"/>
          <p:cNvPicPr>
            <a:picLocks noChangeAspect="1"/>
          </p:cNvPicPr>
          <p:nvPr/>
        </p:nvPicPr>
        <p:blipFill>
          <a:blip r:embed="rId9" cstate="print"/>
          <a:srcRect l="3530"/>
          <a:stretch>
            <a:fillRect/>
          </a:stretch>
        </p:blipFill>
        <p:spPr>
          <a:xfrm>
            <a:off x="0" y="1916832"/>
            <a:ext cx="1876037" cy="1296144"/>
          </a:xfrm>
          <a:prstGeom prst="rect">
            <a:avLst/>
          </a:prstGeom>
        </p:spPr>
      </p:pic>
      <p:pic>
        <p:nvPicPr>
          <p:cNvPr id="13" name="Рисунок 12" descr="34141674533_3b715d1035_k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-1"/>
            <a:ext cx="2878829" cy="1918751"/>
          </a:xfrm>
          <a:prstGeom prst="rect">
            <a:avLst/>
          </a:prstGeom>
        </p:spPr>
      </p:pic>
      <p:pic>
        <p:nvPicPr>
          <p:cNvPr id="14" name="Рисунок 13" descr="в4ее43е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47664" y="4437112"/>
            <a:ext cx="1985966" cy="132799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.JPG"/>
          <p:cNvPicPr>
            <a:picLocks noChangeAspect="1"/>
          </p:cNvPicPr>
          <p:nvPr/>
        </p:nvPicPr>
        <p:blipFill>
          <a:blip r:embed="rId2" cstate="print"/>
          <a:srcRect t="30584"/>
          <a:stretch>
            <a:fillRect/>
          </a:stretch>
        </p:blipFill>
        <p:spPr>
          <a:xfrm>
            <a:off x="0" y="5661248"/>
            <a:ext cx="9144000" cy="1196752"/>
          </a:xfrm>
          <a:prstGeom prst="rect">
            <a:avLst/>
          </a:prstGeom>
        </p:spPr>
      </p:pic>
      <p:pic>
        <p:nvPicPr>
          <p:cNvPr id="3" name="Изображение 8" descr="Снимок экрана 2016-01-21 в 15.16.29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89"/>
          <a:stretch/>
        </p:blipFill>
        <p:spPr>
          <a:xfrm>
            <a:off x="0" y="260648"/>
            <a:ext cx="9144000" cy="90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1484784"/>
            <a:ext cx="860444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Волонтеры –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мастера по красоте </a:t>
            </a:r>
            <a:r>
              <a:rPr lang="ru-RU" sz="1900" dirty="0" smtClean="0"/>
              <a:t>(парикмахеры, стилисты, визажисты, мастера маникюра):</a:t>
            </a:r>
          </a:p>
          <a:p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sz="1900" dirty="0" smtClean="0"/>
              <a:t>Помогают уставшим мамам вновь почувствовать себя прекрасными, желанными женщинами с ухоженными волосами, красивым макияжем и аккуратными руками.</a:t>
            </a:r>
          </a:p>
          <a:p>
            <a:pPr>
              <a:buFontTx/>
              <a:buChar char="-"/>
            </a:pPr>
            <a:endParaRPr lang="ru-RU" sz="1900" dirty="0" smtClean="0"/>
          </a:p>
          <a:p>
            <a:pPr>
              <a:buFontTx/>
              <a:buChar char="-"/>
            </a:pPr>
            <a:r>
              <a:rPr lang="ru-RU" sz="1900" dirty="0" smtClean="0"/>
              <a:t> Оказывают помощь со стрижками нашим детям на дому.</a:t>
            </a:r>
          </a:p>
          <a:p>
            <a:pPr>
              <a:buFontTx/>
              <a:buChar char="-"/>
            </a:pPr>
            <a:endParaRPr lang="ru-RU" sz="1900" dirty="0" smtClean="0"/>
          </a:p>
          <a:p>
            <a:pPr>
              <a:buFontTx/>
              <a:buChar char="-"/>
            </a:pPr>
            <a:r>
              <a:rPr lang="ru-RU" sz="1900" dirty="0" smtClean="0">
                <a:sym typeface="Wingdings" pitchFamily="2" charset="2"/>
              </a:rPr>
              <a:t> Дарят минутки красоты на наших выездных мероприятиях  и </a:t>
            </a:r>
            <a:r>
              <a:rPr lang="ru-RU" sz="1900" dirty="0" err="1" smtClean="0">
                <a:sym typeface="Wingdings" pitchFamily="2" charset="2"/>
              </a:rPr>
              <a:t>фотосессиях</a:t>
            </a:r>
            <a:r>
              <a:rPr lang="ru-RU" sz="1900" dirty="0" smtClean="0">
                <a:sym typeface="Wingdings" pitchFamily="2" charset="2"/>
              </a:rPr>
              <a:t> - рисуют на лицах мам свежий румянец, а на лицах детей – тигров, звездных воинов, принцесс, богатырей, </a:t>
            </a:r>
            <a:r>
              <a:rPr lang="ru-RU" sz="1900" dirty="0" err="1" smtClean="0">
                <a:sym typeface="Wingdings" pitchFamily="2" charset="2"/>
              </a:rPr>
              <a:t>человеков-пауков</a:t>
            </a:r>
            <a:r>
              <a:rPr lang="ru-RU" sz="1900" dirty="0" smtClean="0">
                <a:sym typeface="Wingdings" pitchFamily="2" charset="2"/>
              </a:rPr>
              <a:t>, единорогов и всего, на что способна детская фантазия. </a:t>
            </a:r>
            <a:endParaRPr lang="ru-RU" sz="19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28111531981_0122b0e7cf_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3200579" cy="2088232"/>
          </a:xfrm>
          <a:prstGeom prst="rect">
            <a:avLst/>
          </a:prstGeom>
        </p:spPr>
      </p:pic>
      <p:pic>
        <p:nvPicPr>
          <p:cNvPr id="2" name="Рисунок 1" descr="подложка.JPG"/>
          <p:cNvPicPr>
            <a:picLocks noChangeAspect="1"/>
          </p:cNvPicPr>
          <p:nvPr/>
        </p:nvPicPr>
        <p:blipFill>
          <a:blip r:embed="rId3" cstate="print"/>
          <a:srcRect t="30584"/>
          <a:stretch>
            <a:fillRect/>
          </a:stretch>
        </p:blipFill>
        <p:spPr>
          <a:xfrm>
            <a:off x="0" y="5661248"/>
            <a:ext cx="9144000" cy="1196752"/>
          </a:xfrm>
          <a:prstGeom prst="rect">
            <a:avLst/>
          </a:prstGeom>
        </p:spPr>
      </p:pic>
      <p:pic>
        <p:nvPicPr>
          <p:cNvPr id="14" name="Рисунок 13" descr="30988734704_3dc048de44_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5132" y="4221088"/>
            <a:ext cx="2768868" cy="1800200"/>
          </a:xfrm>
          <a:prstGeom prst="rect">
            <a:avLst/>
          </a:prstGeom>
        </p:spPr>
      </p:pic>
      <p:pic>
        <p:nvPicPr>
          <p:cNvPr id="4" name="Рисунок 3" descr="IMG_82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4096" y="0"/>
            <a:ext cx="3349904" cy="2235014"/>
          </a:xfrm>
          <a:prstGeom prst="rect">
            <a:avLst/>
          </a:prstGeom>
        </p:spPr>
      </p:pic>
      <p:pic>
        <p:nvPicPr>
          <p:cNvPr id="7" name="Рисунок 6" descr="18881816_1900158990231579_8337345397219508842_n-751x5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2204865"/>
            <a:ext cx="3275856" cy="2180996"/>
          </a:xfrm>
          <a:prstGeom prst="rect">
            <a:avLst/>
          </a:prstGeom>
        </p:spPr>
      </p:pic>
      <p:pic>
        <p:nvPicPr>
          <p:cNvPr id="9" name="Рисунок 8" descr="34284011313_01d1528051_z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800" y="2204864"/>
            <a:ext cx="3129903" cy="2088232"/>
          </a:xfrm>
          <a:prstGeom prst="rect">
            <a:avLst/>
          </a:prstGeom>
        </p:spPr>
      </p:pic>
      <p:pic>
        <p:nvPicPr>
          <p:cNvPr id="11" name="Рисунок 10" descr="28154687646_9da7b0c2ce_z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3304714" cy="2204864"/>
          </a:xfrm>
          <a:prstGeom prst="rect">
            <a:avLst/>
          </a:prstGeom>
        </p:spPr>
      </p:pic>
      <p:pic>
        <p:nvPicPr>
          <p:cNvPr id="12" name="Рисунок 11" descr="12642502_1080841531967618_7275542998115516241_n-750x50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79912" y="4293096"/>
            <a:ext cx="2621800" cy="1747867"/>
          </a:xfrm>
          <a:prstGeom prst="rect">
            <a:avLst/>
          </a:prstGeom>
        </p:spPr>
      </p:pic>
      <p:pic>
        <p:nvPicPr>
          <p:cNvPr id="13" name="Рисунок 12" descr="12651120_1080841215300983_1789521226900614536_n-750x50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43808" y="0"/>
            <a:ext cx="3307296" cy="22048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.JPG"/>
          <p:cNvPicPr>
            <a:picLocks noChangeAspect="1"/>
          </p:cNvPicPr>
          <p:nvPr/>
        </p:nvPicPr>
        <p:blipFill>
          <a:blip r:embed="rId2" cstate="print"/>
          <a:srcRect t="30584"/>
          <a:stretch>
            <a:fillRect/>
          </a:stretch>
        </p:blipFill>
        <p:spPr>
          <a:xfrm>
            <a:off x="0" y="5661248"/>
            <a:ext cx="9144000" cy="1196752"/>
          </a:xfrm>
          <a:prstGeom prst="rect">
            <a:avLst/>
          </a:prstGeom>
        </p:spPr>
      </p:pic>
      <p:pic>
        <p:nvPicPr>
          <p:cNvPr id="3" name="Изображение 8" descr="Снимок экрана 2016-01-21 в 15.16.29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89"/>
          <a:stretch/>
        </p:blipFill>
        <p:spPr>
          <a:xfrm>
            <a:off x="0" y="260648"/>
            <a:ext cx="9144000" cy="90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836712"/>
            <a:ext cx="828092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/>
              <a:t>Волонтеры –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профессионалы:</a:t>
            </a:r>
          </a:p>
          <a:p>
            <a:r>
              <a:rPr lang="ru-RU" sz="1900" dirty="0" smtClean="0"/>
              <a:t>Дарят свое время и делятся своими профессиональными умениями и навыками.</a:t>
            </a:r>
          </a:p>
          <a:p>
            <a:endParaRPr lang="ru-RU" sz="1900" dirty="0" smtClean="0"/>
          </a:p>
          <a:p>
            <a:r>
              <a:rPr lang="ru-RU" sz="1900" dirty="0" smtClean="0"/>
              <a:t>- фотографы и операторы;</a:t>
            </a:r>
          </a:p>
          <a:p>
            <a:r>
              <a:rPr lang="ru-RU" sz="1900" dirty="0" smtClean="0"/>
              <a:t>- музыканты, которые играют на музыкальных инструментах и исполняют детские песни;</a:t>
            </a:r>
          </a:p>
          <a:p>
            <a:pPr>
              <a:buFontTx/>
              <a:buChar char="-"/>
            </a:pPr>
            <a:r>
              <a:rPr lang="ru-RU" sz="1900" dirty="0" smtClean="0"/>
              <a:t> </a:t>
            </a:r>
            <a:r>
              <a:rPr lang="ru-RU" sz="1900" dirty="0" err="1" smtClean="0"/>
              <a:t>арт-волонтеры</a:t>
            </a:r>
            <a:r>
              <a:rPr lang="ru-RU" sz="1900" dirty="0" smtClean="0"/>
              <a:t> (для проведения МК на мероприятиях и разово на дому);</a:t>
            </a:r>
          </a:p>
          <a:p>
            <a:pPr>
              <a:buFontTx/>
              <a:buChar char="-"/>
            </a:pPr>
            <a:r>
              <a:rPr lang="ru-RU" sz="1900" dirty="0" smtClean="0"/>
              <a:t> художники с опытом обучения детей рисованию;</a:t>
            </a:r>
          </a:p>
          <a:p>
            <a:r>
              <a:rPr lang="ru-RU" sz="1900" dirty="0" smtClean="0"/>
              <a:t>- аниматоры / кукольный театр;</a:t>
            </a:r>
          </a:p>
          <a:p>
            <a:r>
              <a:rPr lang="ru-RU" sz="1900" dirty="0" smtClean="0"/>
              <a:t>- переводчики;</a:t>
            </a:r>
          </a:p>
          <a:p>
            <a:r>
              <a:rPr lang="ru-RU" sz="1900" dirty="0" smtClean="0"/>
              <a:t>- репетиторы;</a:t>
            </a:r>
          </a:p>
          <a:p>
            <a:r>
              <a:rPr lang="ru-RU" sz="1900" dirty="0" smtClean="0"/>
              <a:t>- массажисты;</a:t>
            </a:r>
          </a:p>
          <a:p>
            <a:r>
              <a:rPr lang="ru-RU" sz="1900" dirty="0" smtClean="0"/>
              <a:t>- </a:t>
            </a:r>
            <a:r>
              <a:rPr lang="en-US" sz="1900" dirty="0" smtClean="0"/>
              <a:t>IT-</a:t>
            </a:r>
            <a:r>
              <a:rPr lang="ru-RU" sz="1900" dirty="0" smtClean="0"/>
              <a:t>специалисты;</a:t>
            </a:r>
          </a:p>
          <a:p>
            <a:r>
              <a:rPr lang="ru-RU" sz="1900" dirty="0" smtClean="0"/>
              <a:t>- юристы.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32704411304_c164ba71b9_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933056"/>
            <a:ext cx="2160240" cy="1441285"/>
          </a:xfrm>
          <a:prstGeom prst="rect">
            <a:avLst/>
          </a:prstGeom>
        </p:spPr>
      </p:pic>
      <p:pic>
        <p:nvPicPr>
          <p:cNvPr id="12" name="Рисунок 11" descr="измайлово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004616" cy="2252336"/>
          </a:xfrm>
          <a:prstGeom prst="rect">
            <a:avLst/>
          </a:prstGeom>
        </p:spPr>
      </p:pic>
      <p:pic>
        <p:nvPicPr>
          <p:cNvPr id="2" name="Рисунок 1" descr="подложка.JPG"/>
          <p:cNvPicPr>
            <a:picLocks noChangeAspect="1"/>
          </p:cNvPicPr>
          <p:nvPr/>
        </p:nvPicPr>
        <p:blipFill>
          <a:blip r:embed="rId4" cstate="print"/>
          <a:srcRect t="30584"/>
          <a:stretch>
            <a:fillRect/>
          </a:stretch>
        </p:blipFill>
        <p:spPr>
          <a:xfrm>
            <a:off x="0" y="5661248"/>
            <a:ext cx="9144000" cy="1196752"/>
          </a:xfrm>
          <a:prstGeom prst="rect">
            <a:avLst/>
          </a:prstGeom>
        </p:spPr>
      </p:pic>
      <p:pic>
        <p:nvPicPr>
          <p:cNvPr id="3" name="Picture 2" descr="IMG_059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3024337" cy="20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723" b="5886"/>
          <a:stretch/>
        </p:blipFill>
        <p:spPr bwMode="auto">
          <a:xfrm>
            <a:off x="6012160" y="2564905"/>
            <a:ext cx="1512168" cy="20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512" y="2629376"/>
            <a:ext cx="1631488" cy="1951752"/>
          </a:xfrm>
          <a:prstGeom prst="rect">
            <a:avLst/>
          </a:prstGeom>
        </p:spPr>
      </p:pic>
      <p:pic>
        <p:nvPicPr>
          <p:cNvPr id="6" name="Picture 2" descr="C:\Users\Анастасия\Desktop\ДЕТИ\13613549_1187160388002398_1106971056619418927_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3203848" cy="26912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Анастасия\Desktop\31155974313_315fa6a433_z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0"/>
            <a:ext cx="2980931" cy="1988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123\Рабочий стол\Кожурова\presentacion\foto\19224856_1906976129549865_8355350877189072563_n-750x50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7824" y="1988840"/>
            <a:ext cx="3024336" cy="2016224"/>
          </a:xfrm>
          <a:prstGeom prst="rect">
            <a:avLst/>
          </a:prstGeom>
          <a:noFill/>
        </p:spPr>
      </p:pic>
      <p:pic>
        <p:nvPicPr>
          <p:cNvPr id="16" name="Рисунок 15" descr="34679610596_7b18b41f29_z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051720" y="4005064"/>
            <a:ext cx="2047776" cy="1369450"/>
          </a:xfrm>
          <a:prstGeom prst="rect">
            <a:avLst/>
          </a:prstGeom>
        </p:spPr>
      </p:pic>
      <p:pic>
        <p:nvPicPr>
          <p:cNvPr id="17" name="Рисунок 16" descr="32965484353_b31abbb370_z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4005064"/>
            <a:ext cx="2047776" cy="136625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.JPG"/>
          <p:cNvPicPr>
            <a:picLocks noChangeAspect="1"/>
          </p:cNvPicPr>
          <p:nvPr/>
        </p:nvPicPr>
        <p:blipFill>
          <a:blip r:embed="rId2" cstate="print"/>
          <a:srcRect t="30584"/>
          <a:stretch>
            <a:fillRect/>
          </a:stretch>
        </p:blipFill>
        <p:spPr>
          <a:xfrm>
            <a:off x="0" y="5661248"/>
            <a:ext cx="9144000" cy="1196752"/>
          </a:xfrm>
          <a:prstGeom prst="rect">
            <a:avLst/>
          </a:prstGeom>
        </p:spPr>
      </p:pic>
      <p:pic>
        <p:nvPicPr>
          <p:cNvPr id="3" name="Изображение 8" descr="Снимок экрана 2016-01-21 в 15.16.29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89"/>
          <a:stretch/>
        </p:blipFill>
        <p:spPr>
          <a:xfrm>
            <a:off x="0" y="260648"/>
            <a:ext cx="9144000" cy="90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11760" y="1412776"/>
            <a:ext cx="40120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еще можно помочь: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060848"/>
            <a:ext cx="83529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/>
              <a:t>1)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Подписаться </a:t>
            </a:r>
            <a:r>
              <a:rPr lang="ru-RU" sz="1900" dirty="0" smtClean="0"/>
              <a:t>на наши официальные странички в соц.сетях, а также на страницу на </a:t>
            </a:r>
            <a:r>
              <a:rPr lang="ru-RU" sz="1900" dirty="0" err="1" smtClean="0"/>
              <a:t>фейсбуке</a:t>
            </a:r>
            <a:r>
              <a:rPr lang="ru-RU" sz="1900" dirty="0" smtClean="0"/>
              <a:t> Лиды Мониава и время от времени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делать </a:t>
            </a:r>
            <a:r>
              <a:rPr lang="ru-RU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репосты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900" dirty="0" smtClean="0"/>
              <a:t>наиболее понравившихся Вам постов и публикаций. Информационная поддержка детского хосписа – это тоже </a:t>
            </a:r>
            <a:r>
              <a:rPr lang="ru-RU" sz="1900" i="1" u="sng" dirty="0" smtClean="0"/>
              <a:t>огромная</a:t>
            </a:r>
            <a:r>
              <a:rPr lang="ru-RU" sz="1900" dirty="0" smtClean="0"/>
              <a:t> помощь!</a:t>
            </a:r>
          </a:p>
          <a:p>
            <a:pPr>
              <a:buFontTx/>
              <a:buChar char="-"/>
            </a:pPr>
            <a:endParaRPr lang="ru-RU" sz="1900" dirty="0" smtClean="0"/>
          </a:p>
          <a:p>
            <a:endParaRPr lang="ru-RU" sz="19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573016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900" dirty="0" smtClean="0"/>
              <a:t> facebook.com/</a:t>
            </a:r>
            <a:r>
              <a:rPr lang="en-US" sz="1900" dirty="0" err="1" smtClean="0"/>
              <a:t>domsmayakom</a:t>
            </a:r>
            <a:endParaRPr lang="en-US" sz="1900" dirty="0" smtClean="0"/>
          </a:p>
          <a:p>
            <a:r>
              <a:rPr lang="en-US" sz="1900" dirty="0" smtClean="0"/>
              <a:t>IInstagram.com/</a:t>
            </a:r>
            <a:r>
              <a:rPr lang="en-US" sz="1900" dirty="0" err="1" smtClean="0"/>
              <a:t>children_hospice</a:t>
            </a:r>
            <a:r>
              <a:rPr lang="en-US" sz="1900" dirty="0" smtClean="0"/>
              <a:t>/</a:t>
            </a:r>
            <a:endParaRPr lang="ru-RU" sz="1900" dirty="0"/>
          </a:p>
        </p:txBody>
      </p:sp>
      <p:pic>
        <p:nvPicPr>
          <p:cNvPr id="7" name="Рисунок 6" descr="скачанные файлы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861048"/>
            <a:ext cx="360040" cy="360040"/>
          </a:xfrm>
          <a:prstGeom prst="rect">
            <a:avLst/>
          </a:prstGeom>
        </p:spPr>
      </p:pic>
      <p:pic>
        <p:nvPicPr>
          <p:cNvPr id="8" name="Рисунок 7" descr="Facebook-logo-icon-clipar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573016"/>
            <a:ext cx="319168" cy="31916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652120" y="3573016"/>
            <a:ext cx="293061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 smtClean="0"/>
              <a:t>facebook.com/</a:t>
            </a:r>
            <a:r>
              <a:rPr lang="en-US" sz="1900" dirty="0" err="1" smtClean="0"/>
              <a:t>lida.moniava</a:t>
            </a:r>
            <a:endParaRPr lang="ru-RU" sz="1900" dirty="0"/>
          </a:p>
        </p:txBody>
      </p:sp>
      <p:pic>
        <p:nvPicPr>
          <p:cNvPr id="11" name="Рисунок 10" descr="1485500647.jpg"/>
          <p:cNvPicPr>
            <a:picLocks noChangeAspect="1"/>
          </p:cNvPicPr>
          <p:nvPr/>
        </p:nvPicPr>
        <p:blipFill>
          <a:blip r:embed="rId6" cstate="print"/>
          <a:srcRect l="24800" t="24800" r="24800" b="24800"/>
          <a:stretch>
            <a:fillRect/>
          </a:stretch>
        </p:blipFill>
        <p:spPr>
          <a:xfrm>
            <a:off x="5220072" y="3861048"/>
            <a:ext cx="360040" cy="36004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652120" y="3861048"/>
            <a:ext cx="266444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 smtClean="0"/>
              <a:t>vk.com/</a:t>
            </a:r>
            <a:r>
              <a:rPr lang="en-US" sz="1900" dirty="0" err="1" smtClean="0"/>
              <a:t>children_hospice</a:t>
            </a:r>
            <a:endParaRPr lang="ru-RU" sz="1900" dirty="0"/>
          </a:p>
        </p:txBody>
      </p:sp>
      <p:pic>
        <p:nvPicPr>
          <p:cNvPr id="18" name="Рисунок 17" descr="Facebook-logo-icon-clipar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3501008"/>
            <a:ext cx="360040" cy="3600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340768"/>
            <a:ext cx="8424936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900" dirty="0" smtClean="0"/>
          </a:p>
          <a:p>
            <a:r>
              <a:rPr lang="ru-RU" sz="1900" dirty="0" smtClean="0"/>
              <a:t>2)Зайти на наш сайт в раздел </a:t>
            </a:r>
            <a:r>
              <a:rPr lang="en-US" sz="1900" dirty="0" smtClean="0"/>
              <a:t>childrenshospice.ru/help/</a:t>
            </a:r>
            <a:r>
              <a:rPr lang="ru-RU" sz="1900" dirty="0" smtClean="0"/>
              <a:t> и подписаться на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ежемесячные пожертвования </a:t>
            </a:r>
            <a:r>
              <a:rPr lang="ru-RU" sz="1900" dirty="0" smtClean="0"/>
              <a:t>или сделать разовый перевод. Большие суммы складываются из совсем крошечных усилий – если каждый житель хотя бы Москвы переведет 50 </a:t>
            </a:r>
            <a:r>
              <a:rPr lang="ru-RU" sz="1900" dirty="0" err="1" smtClean="0"/>
              <a:t>руб</a:t>
            </a:r>
            <a:r>
              <a:rPr lang="ru-RU" sz="1900" dirty="0" smtClean="0"/>
              <a:t> или 100 </a:t>
            </a:r>
            <a:r>
              <a:rPr lang="ru-RU" sz="1900" dirty="0" err="1" smtClean="0"/>
              <a:t>руб</a:t>
            </a:r>
            <a:r>
              <a:rPr lang="ru-RU" sz="1900" dirty="0" smtClean="0"/>
              <a:t> в пользу детского хосписа, то всего за один день мы сможем купить </a:t>
            </a:r>
            <a:r>
              <a:rPr lang="en-US" sz="1900" dirty="0" smtClean="0"/>
              <a:t>8</a:t>
            </a:r>
            <a:r>
              <a:rPr lang="ru-RU" sz="1900" dirty="0" smtClean="0"/>
              <a:t>0(!)  портативных аппаратов искусственной вентиляции легких и обеспечить  </a:t>
            </a:r>
            <a:r>
              <a:rPr lang="en-US" sz="1900" dirty="0" smtClean="0"/>
              <a:t>80</a:t>
            </a:r>
            <a:r>
              <a:rPr lang="ru-RU" sz="1900" dirty="0" smtClean="0"/>
              <a:t> детей всеми необходимыми расходными материалами на несколько месяцев вперед.     80 детей смогут продолжать </a:t>
            </a:r>
            <a:r>
              <a:rPr lang="ru-RU" sz="1900" i="1" dirty="0" smtClean="0"/>
              <a:t>жить </a:t>
            </a:r>
            <a:r>
              <a:rPr lang="ru-RU" sz="1900" dirty="0" smtClean="0"/>
              <a:t>рядом с мамой и любимыми игрушками, а не в обезличенных больничных стенах.</a:t>
            </a:r>
          </a:p>
          <a:p>
            <a:endParaRPr lang="ru-RU" sz="1900" dirty="0" smtClean="0"/>
          </a:p>
        </p:txBody>
      </p:sp>
      <p:pic>
        <p:nvPicPr>
          <p:cNvPr id="3" name="Рисунок 2" descr="подложка.JPG"/>
          <p:cNvPicPr>
            <a:picLocks noChangeAspect="1"/>
          </p:cNvPicPr>
          <p:nvPr/>
        </p:nvPicPr>
        <p:blipFill>
          <a:blip r:embed="rId2" cstate="print"/>
          <a:srcRect t="30584"/>
          <a:stretch>
            <a:fillRect/>
          </a:stretch>
        </p:blipFill>
        <p:spPr>
          <a:xfrm>
            <a:off x="0" y="5661248"/>
            <a:ext cx="9144000" cy="1196752"/>
          </a:xfrm>
          <a:prstGeom prst="rect">
            <a:avLst/>
          </a:prstGeom>
        </p:spPr>
      </p:pic>
      <p:pic>
        <p:nvPicPr>
          <p:cNvPr id="4" name="Изображение 8" descr="Снимок экрана 2016-01-21 в 15.16.29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89"/>
          <a:stretch/>
        </p:blipFill>
        <p:spPr>
          <a:xfrm>
            <a:off x="0" y="260648"/>
            <a:ext cx="9144000" cy="90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11760" y="1196752"/>
            <a:ext cx="40120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еще можно помочь: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-хоспис-помощь2-e14635242342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3933056"/>
            <a:ext cx="3620972" cy="1767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ack1.N5824_2.jpg"/>
          <p:cNvPicPr>
            <a:picLocks noChangeAspect="1"/>
          </p:cNvPicPr>
          <p:nvPr/>
        </p:nvPicPr>
        <p:blipFill>
          <a:blip r:embed="rId2" cstate="print"/>
          <a:srcRect l="6712" r="7728"/>
          <a:stretch>
            <a:fillRect/>
          </a:stretch>
        </p:blipFill>
        <p:spPr>
          <a:xfrm>
            <a:off x="7308304" y="3645024"/>
            <a:ext cx="1835696" cy="2145518"/>
          </a:xfrm>
          <a:prstGeom prst="rect">
            <a:avLst/>
          </a:prstGeom>
        </p:spPr>
      </p:pic>
      <p:pic>
        <p:nvPicPr>
          <p:cNvPr id="11" name="Рисунок 10" descr="90100200332_001_0006.png"/>
          <p:cNvPicPr>
            <a:picLocks noChangeAspect="1"/>
          </p:cNvPicPr>
          <p:nvPr/>
        </p:nvPicPr>
        <p:blipFill>
          <a:blip r:embed="rId3" cstate="print"/>
          <a:srcRect l="15376" r="12869"/>
          <a:stretch>
            <a:fillRect/>
          </a:stretch>
        </p:blipFill>
        <p:spPr>
          <a:xfrm>
            <a:off x="5436096" y="3645024"/>
            <a:ext cx="2016224" cy="21145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1556792"/>
            <a:ext cx="882047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/>
              <a:t>3) Помочь нематериальным образом, дистанционно и даже не вставая с дивана. Около 1 </a:t>
            </a:r>
            <a:r>
              <a:rPr lang="ru-RU" sz="1900" dirty="0" err="1" smtClean="0"/>
              <a:t>млн</a:t>
            </a:r>
            <a:r>
              <a:rPr lang="ru-RU" sz="1900" dirty="0" smtClean="0"/>
              <a:t> </a:t>
            </a:r>
            <a:r>
              <a:rPr lang="ru-RU" sz="1900" dirty="0" err="1" smtClean="0"/>
              <a:t>руб</a:t>
            </a:r>
            <a:r>
              <a:rPr lang="ru-RU" sz="1900" dirty="0" smtClean="0"/>
              <a:t> ежемесячно фонд тратит на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расходные материалы</a:t>
            </a:r>
            <a:r>
              <a:rPr lang="ru-RU" sz="1900" dirty="0" smtClean="0"/>
              <a:t>. Пеленки, подгузники, влажные салфетки – стоимость одного набора или упаковки от </a:t>
            </a:r>
            <a:r>
              <a:rPr lang="ru-RU" sz="1900" i="1" dirty="0" smtClean="0"/>
              <a:t>12  руб. </a:t>
            </a:r>
          </a:p>
          <a:p>
            <a:r>
              <a:rPr lang="ru-RU" sz="1900" dirty="0" smtClean="0"/>
              <a:t>Можно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заказать </a:t>
            </a:r>
            <a:r>
              <a:rPr lang="ru-RU" sz="1900" dirty="0" smtClean="0"/>
              <a:t>в </a:t>
            </a:r>
            <a:r>
              <a:rPr lang="ru-RU" sz="1900" dirty="0" err="1" smtClean="0"/>
              <a:t>интернет-магазине</a:t>
            </a:r>
            <a:r>
              <a:rPr lang="ru-RU" sz="1900" dirty="0" smtClean="0"/>
              <a:t> и сразу оплатить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доставкой на склад хосписа</a:t>
            </a:r>
            <a:r>
              <a:rPr lang="ru-RU" sz="1900" dirty="0" smtClean="0"/>
              <a:t>.  Полный список актуальных нужд детского хосписа можно всегда уточнить у нашего </a:t>
            </a:r>
            <a:r>
              <a:rPr lang="ru-RU" sz="1900" dirty="0" err="1" smtClean="0"/>
              <a:t>фандрайзера</a:t>
            </a:r>
            <a:r>
              <a:rPr lang="ru-RU" sz="1900" dirty="0" smtClean="0"/>
              <a:t> Елены Прокопьевой - </a:t>
            </a:r>
            <a:r>
              <a:rPr lang="en-US" sz="1900" dirty="0" smtClean="0"/>
              <a:t>payment@childrenshospice.ru</a:t>
            </a:r>
          </a:p>
        </p:txBody>
      </p:sp>
      <p:pic>
        <p:nvPicPr>
          <p:cNvPr id="3" name="Рисунок 2" descr="подложка.JPG"/>
          <p:cNvPicPr>
            <a:picLocks noChangeAspect="1"/>
          </p:cNvPicPr>
          <p:nvPr/>
        </p:nvPicPr>
        <p:blipFill>
          <a:blip r:embed="rId4" cstate="print"/>
          <a:srcRect t="30584"/>
          <a:stretch>
            <a:fillRect/>
          </a:stretch>
        </p:blipFill>
        <p:spPr>
          <a:xfrm>
            <a:off x="0" y="5661248"/>
            <a:ext cx="9144000" cy="1196752"/>
          </a:xfrm>
          <a:prstGeom prst="rect">
            <a:avLst/>
          </a:prstGeom>
        </p:spPr>
      </p:pic>
      <p:pic>
        <p:nvPicPr>
          <p:cNvPr id="4" name="Изображение 8" descr="Снимок экрана 2016-01-21 в 15.16.29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89"/>
          <a:stretch/>
        </p:blipFill>
        <p:spPr>
          <a:xfrm>
            <a:off x="0" y="260648"/>
            <a:ext cx="9144000" cy="90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11760" y="1124744"/>
            <a:ext cx="40120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еще можно помочь: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477_original.png"/>
          <p:cNvPicPr>
            <a:picLocks noChangeAspect="1"/>
          </p:cNvPicPr>
          <p:nvPr/>
        </p:nvPicPr>
        <p:blipFill>
          <a:blip r:embed="rId6" cstate="print"/>
          <a:srcRect l="25274" r="32666"/>
          <a:stretch>
            <a:fillRect/>
          </a:stretch>
        </p:blipFill>
        <p:spPr>
          <a:xfrm>
            <a:off x="0" y="3429000"/>
            <a:ext cx="899592" cy="2138840"/>
          </a:xfrm>
          <a:prstGeom prst="rect">
            <a:avLst/>
          </a:prstGeom>
        </p:spPr>
      </p:pic>
      <p:pic>
        <p:nvPicPr>
          <p:cNvPr id="8" name="Рисунок 7" descr="878f499233de243807a408a2623701aa.jpg"/>
          <p:cNvPicPr>
            <a:picLocks noChangeAspect="1"/>
          </p:cNvPicPr>
          <p:nvPr/>
        </p:nvPicPr>
        <p:blipFill>
          <a:blip r:embed="rId7" cstate="print"/>
          <a:srcRect r="24024"/>
          <a:stretch>
            <a:fillRect/>
          </a:stretch>
        </p:blipFill>
        <p:spPr>
          <a:xfrm>
            <a:off x="2195736" y="3645024"/>
            <a:ext cx="1368152" cy="1800758"/>
          </a:xfrm>
          <a:prstGeom prst="rect">
            <a:avLst/>
          </a:prstGeom>
        </p:spPr>
      </p:pic>
      <p:pic>
        <p:nvPicPr>
          <p:cNvPr id="10" name="Рисунок 9" descr="364045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7584" y="3717032"/>
            <a:ext cx="1868760" cy="1868760"/>
          </a:xfrm>
          <a:prstGeom prst="rect">
            <a:avLst/>
          </a:prstGeom>
        </p:spPr>
      </p:pic>
      <p:pic>
        <p:nvPicPr>
          <p:cNvPr id="16" name="Рисунок 15" descr="178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91880" y="3645024"/>
            <a:ext cx="2021210" cy="202121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988840"/>
            <a:ext cx="8064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latin typeface="Cambria"/>
              <a:cs typeface="Cambria"/>
            </a:endParaRPr>
          </a:p>
          <a:p>
            <a:pPr algn="just"/>
            <a:endParaRPr lang="ru-RU" sz="2000" dirty="0">
              <a:latin typeface="Cambria"/>
              <a:cs typeface="Cambria"/>
            </a:endParaRPr>
          </a:p>
          <a:p>
            <a:pPr algn="just"/>
            <a:endParaRPr lang="ru-RU" sz="2000" dirty="0" smtClean="0">
              <a:latin typeface="Cambria"/>
              <a:cs typeface="Cambria"/>
            </a:endParaRPr>
          </a:p>
          <a:p>
            <a:pPr algn="just"/>
            <a:endParaRPr lang="ru-RU" sz="2000" dirty="0">
              <a:latin typeface="Cambria"/>
              <a:cs typeface="Cambria"/>
            </a:endParaRPr>
          </a:p>
          <a:p>
            <a:pPr algn="just"/>
            <a:endParaRPr lang="ru-RU" sz="2000" dirty="0">
              <a:latin typeface="Cambria"/>
              <a:cs typeface="Cambria"/>
            </a:endParaRPr>
          </a:p>
        </p:txBody>
      </p:sp>
      <p:pic>
        <p:nvPicPr>
          <p:cNvPr id="7" name="Изображение 6" descr="Снимок экрана 2016-01-21 в 15.16.29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89"/>
          <a:stretch/>
        </p:blipFill>
        <p:spPr>
          <a:xfrm>
            <a:off x="0" y="260648"/>
            <a:ext cx="9144000" cy="90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39760" y="1268760"/>
            <a:ext cx="45584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стать волонтером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2060848"/>
            <a:ext cx="736641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i="1" dirty="0" smtClean="0"/>
              <a:t>Первый шаг </a:t>
            </a:r>
            <a:r>
              <a:rPr lang="ru-RU" sz="1900" dirty="0" smtClean="0"/>
              <a:t>– заполнить анкету на сайте </a:t>
            </a:r>
            <a:r>
              <a:rPr lang="en-US" sz="1900" dirty="0" smtClean="0"/>
              <a:t>childrenshospice.ru</a:t>
            </a:r>
            <a:endParaRPr lang="ru-RU" sz="19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051720" y="2420888"/>
            <a:ext cx="194421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211960" y="2420888"/>
            <a:ext cx="194421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3528" y="2852936"/>
            <a:ext cx="446449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/>
              <a:t>Если Вы хотите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помогать на мероприятиях и посещать детей на дому</a:t>
            </a:r>
            <a:r>
              <a:rPr lang="ru-RU" sz="1900" dirty="0" smtClean="0"/>
              <a:t>:</a:t>
            </a:r>
          </a:p>
          <a:p>
            <a:endParaRPr lang="ru-RU" sz="1900" dirty="0" smtClean="0"/>
          </a:p>
          <a:p>
            <a:r>
              <a:rPr lang="ru-RU" sz="1900" i="1" dirty="0" smtClean="0"/>
              <a:t>Второй шаг </a:t>
            </a:r>
            <a:r>
              <a:rPr lang="ru-RU" sz="1900" dirty="0" smtClean="0"/>
              <a:t>-  собеседование и подготовительный семинар</a:t>
            </a:r>
          </a:p>
          <a:p>
            <a:endParaRPr lang="ru-RU" sz="1900" dirty="0" smtClean="0"/>
          </a:p>
          <a:p>
            <a:r>
              <a:rPr lang="ru-RU" sz="1900" i="1" dirty="0" smtClean="0"/>
              <a:t>Третий шаг </a:t>
            </a:r>
            <a:r>
              <a:rPr lang="ru-RU" sz="1900" dirty="0" smtClean="0"/>
              <a:t>– помощь на мероприятиях, а затем и помощь детям на дому.</a:t>
            </a:r>
            <a:endParaRPr lang="ru-RU" sz="1900" dirty="0"/>
          </a:p>
        </p:txBody>
      </p:sp>
      <p:sp>
        <p:nvSpPr>
          <p:cNvPr id="17" name="TextBox 16"/>
          <p:cNvSpPr txBox="1"/>
          <p:nvPr/>
        </p:nvSpPr>
        <p:spPr>
          <a:xfrm>
            <a:off x="5238091" y="2924944"/>
            <a:ext cx="3905909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/>
              <a:t>Если Вы хотите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помогать в любом другом ключе</a:t>
            </a:r>
            <a:r>
              <a:rPr lang="ru-RU" sz="1900" dirty="0" smtClean="0"/>
              <a:t>:</a:t>
            </a:r>
          </a:p>
          <a:p>
            <a:endParaRPr lang="ru-RU" sz="1900" dirty="0" smtClean="0"/>
          </a:p>
          <a:p>
            <a:r>
              <a:rPr lang="ru-RU" sz="1900" i="1" dirty="0" smtClean="0"/>
              <a:t>Второй шаг </a:t>
            </a:r>
            <a:r>
              <a:rPr lang="ru-RU" sz="1900" dirty="0" smtClean="0"/>
              <a:t>– дождаться ответа от координатора волонтеров</a:t>
            </a:r>
          </a:p>
          <a:p>
            <a:endParaRPr lang="ru-RU" sz="1900" dirty="0" smtClean="0"/>
          </a:p>
          <a:p>
            <a:r>
              <a:rPr lang="ru-RU" sz="1900" i="1" dirty="0" smtClean="0"/>
              <a:t>Третий шаг </a:t>
            </a:r>
            <a:r>
              <a:rPr lang="ru-RU" sz="1900" dirty="0" smtClean="0"/>
              <a:t>– быть на связи </a:t>
            </a:r>
            <a:r>
              <a:rPr lang="ru-RU" sz="1900" dirty="0" smtClean="0">
                <a:sym typeface="Wingdings" pitchFamily="2" charset="2"/>
              </a:rPr>
              <a:t></a:t>
            </a:r>
            <a:endParaRPr lang="ru-RU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1340768"/>
            <a:ext cx="76328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300" dirty="0" smtClean="0">
              <a:latin typeface="PT Sans" pitchFamily="34" charset="-52"/>
            </a:endParaRPr>
          </a:p>
          <a:p>
            <a:endParaRPr lang="ru-RU" sz="1300" dirty="0" smtClean="0">
              <a:latin typeface="PT Sans" pitchFamily="34" charset="-52"/>
            </a:endParaRPr>
          </a:p>
        </p:txBody>
      </p:sp>
      <p:pic>
        <p:nvPicPr>
          <p:cNvPr id="3" name="Изображение 2" descr="Снимок экрана 2016-01-21 в 15.16.29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89"/>
          <a:stretch/>
        </p:blipFill>
        <p:spPr>
          <a:xfrm>
            <a:off x="0" y="260648"/>
            <a:ext cx="9144000" cy="90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1484784"/>
            <a:ext cx="7848872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>
                <a:latin typeface="Cambria"/>
                <a:cs typeface="Cambria"/>
              </a:rPr>
              <a:t>Детский хоспис «Дом с маяком» — это частное медицинское благотворительное учреждение. Хоспис не финансируется государством и живет на благотворительные </a:t>
            </a:r>
            <a:r>
              <a:rPr lang="ru-RU" sz="1900" dirty="0" smtClean="0">
                <a:latin typeface="Cambria"/>
                <a:cs typeface="Cambria"/>
              </a:rPr>
              <a:t>пожертвования</a:t>
            </a:r>
            <a:r>
              <a:rPr lang="en-US" sz="1900" dirty="0" smtClean="0">
                <a:latin typeface="Cambria"/>
                <a:cs typeface="Cambria"/>
              </a:rPr>
              <a:t>.</a:t>
            </a:r>
            <a:r>
              <a:rPr lang="ru-RU" sz="1900" dirty="0" smtClean="0">
                <a:latin typeface="Cambria"/>
                <a:cs typeface="Cambria"/>
              </a:rPr>
              <a:t> Хоспис </a:t>
            </a:r>
            <a:r>
              <a:rPr lang="ru-RU" sz="1900" dirty="0">
                <a:latin typeface="Cambria"/>
                <a:cs typeface="Cambria"/>
              </a:rPr>
              <a:t>нужен для детей, чьи болезни признаны </a:t>
            </a:r>
            <a:r>
              <a:rPr lang="ru-RU" sz="1900" dirty="0" smtClean="0">
                <a:latin typeface="Cambria"/>
                <a:cs typeface="Cambria"/>
              </a:rPr>
              <a:t>неизлечимыми. </a:t>
            </a:r>
          </a:p>
          <a:p>
            <a:pPr algn="just"/>
            <a:endParaRPr lang="ru-RU" sz="1900" dirty="0" smtClean="0">
              <a:latin typeface="Cambria"/>
              <a:cs typeface="Cambria"/>
            </a:endParaRPr>
          </a:p>
          <a:p>
            <a:pPr algn="just"/>
            <a:r>
              <a:rPr lang="ru-RU" sz="1900" dirty="0" smtClean="0">
                <a:latin typeface="Cambria"/>
                <a:cs typeface="Cambria"/>
              </a:rPr>
              <a:t>Неизлечимо больные дети имеют те же права, что и здоровые, и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задача Детского хосписа</a:t>
            </a:r>
            <a:r>
              <a:rPr lang="ru-RU" sz="1900" dirty="0" smtClean="0">
                <a:latin typeface="Cambria"/>
                <a:cs typeface="Cambria"/>
              </a:rPr>
              <a:t> — дать семьям достаточно поддержки, чтобы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продолжать жить обычной жизнью </a:t>
            </a:r>
            <a:r>
              <a:rPr lang="ru-RU" sz="1900" dirty="0" smtClean="0">
                <a:latin typeface="Cambria"/>
                <a:cs typeface="Cambria"/>
              </a:rPr>
              <a:t>– встречаться с друзьями, гулять, ходить в кино и кафе,  кататься на теплоходе, а летом ездить на дачу.</a:t>
            </a:r>
          </a:p>
          <a:p>
            <a:pPr algn="just"/>
            <a:endParaRPr lang="en-US" sz="1900" dirty="0" smtClean="0">
              <a:latin typeface="Cambria"/>
              <a:cs typeface="Cambria"/>
            </a:endParaRPr>
          </a:p>
          <a:p>
            <a:pPr algn="just"/>
            <a:r>
              <a:rPr lang="ru-RU" sz="1900" dirty="0" smtClean="0">
                <a:latin typeface="Cambria"/>
                <a:cs typeface="Cambria"/>
              </a:rPr>
              <a:t>Семьи получают всю необходимую им помощь совершенно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бесплатно</a:t>
            </a:r>
            <a:r>
              <a:rPr lang="ru-RU" sz="1900" dirty="0" smtClean="0">
                <a:latin typeface="Cambria"/>
                <a:cs typeface="Cambria"/>
              </a:rPr>
              <a:t>. </a:t>
            </a:r>
            <a:endParaRPr lang="ru-RU" sz="19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34564734160_2bf8849bef_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980728"/>
            <a:ext cx="2016646" cy="134410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1412776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326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9500"/>
                </a:solidFill>
                <a:latin typeface="Cambria"/>
                <a:cs typeface="Cambria"/>
              </a:rPr>
              <a:t>Д</a:t>
            </a:r>
            <a:r>
              <a:rPr lang="ru-RU" sz="2400" b="1" dirty="0" smtClean="0">
                <a:solidFill>
                  <a:srgbClr val="FF9500"/>
                </a:solidFill>
                <a:latin typeface="Cambria"/>
                <a:cs typeface="Cambria"/>
              </a:rPr>
              <a:t>ети </a:t>
            </a:r>
            <a:r>
              <a:rPr lang="ru-RU" sz="2400" b="1" dirty="0">
                <a:solidFill>
                  <a:srgbClr val="FF9500"/>
                </a:solidFill>
                <a:latin typeface="Cambria"/>
                <a:cs typeface="Cambria"/>
              </a:rPr>
              <a:t>дают нам гораздо больше, чем мы можем дать им.</a:t>
            </a:r>
          </a:p>
        </p:txBody>
      </p:sp>
      <p:pic>
        <p:nvPicPr>
          <p:cNvPr id="5" name="Рисунок 4" descr="мелико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980728"/>
            <a:ext cx="1944216" cy="1297157"/>
          </a:xfrm>
          <a:prstGeom prst="rect">
            <a:avLst/>
          </a:prstGeom>
        </p:spPr>
      </p:pic>
      <p:pic>
        <p:nvPicPr>
          <p:cNvPr id="6" name="Рисунок 5" descr="Лукаш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980728"/>
            <a:ext cx="1947258" cy="1296144"/>
          </a:xfrm>
          <a:prstGeom prst="rect">
            <a:avLst/>
          </a:prstGeom>
        </p:spPr>
      </p:pic>
      <p:pic>
        <p:nvPicPr>
          <p:cNvPr id="9" name="Рисунок 8" descr="34649710871_836b0e3921_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501008"/>
            <a:ext cx="1836652" cy="1224136"/>
          </a:xfrm>
          <a:prstGeom prst="rect">
            <a:avLst/>
          </a:prstGeom>
        </p:spPr>
      </p:pic>
      <p:pic>
        <p:nvPicPr>
          <p:cNvPr id="11" name="Рисунок 10" descr="34897152860_87ec51ad51_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7904" y="3429000"/>
            <a:ext cx="1854374" cy="1296144"/>
          </a:xfrm>
          <a:prstGeom prst="rect">
            <a:avLst/>
          </a:prstGeom>
        </p:spPr>
      </p:pic>
      <p:pic>
        <p:nvPicPr>
          <p:cNvPr id="12" name="Рисунок 11" descr="9927_27668251855_o-750x5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79911" y="980728"/>
            <a:ext cx="1944217" cy="1296144"/>
          </a:xfrm>
          <a:prstGeom prst="rect">
            <a:avLst/>
          </a:prstGeom>
        </p:spPr>
      </p:pic>
      <p:pic>
        <p:nvPicPr>
          <p:cNvPr id="14" name="Рисунок 13" descr="18882254_1900156976898447_4706088198873130087_n-751x50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80312" y="3429000"/>
            <a:ext cx="1763688" cy="1296143"/>
          </a:xfrm>
          <a:prstGeom prst="rect">
            <a:avLst/>
          </a:prstGeom>
        </p:spPr>
      </p:pic>
      <p:pic>
        <p:nvPicPr>
          <p:cNvPr id="15" name="Рисунок 14" descr="18882262_1900158280231650_4205936473089665167_n-751x50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80112" y="2276872"/>
            <a:ext cx="1838652" cy="1224136"/>
          </a:xfrm>
          <a:prstGeom prst="rect">
            <a:avLst/>
          </a:prstGeom>
        </p:spPr>
      </p:pic>
      <p:pic>
        <p:nvPicPr>
          <p:cNvPr id="16" name="Рисунок 15" descr="18920586_1900161406898004_4080602574761121962_n-751x50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79913" y="2276872"/>
            <a:ext cx="1800200" cy="1198535"/>
          </a:xfrm>
          <a:prstGeom prst="rect">
            <a:avLst/>
          </a:prstGeom>
        </p:spPr>
      </p:pic>
      <p:pic>
        <p:nvPicPr>
          <p:cNvPr id="19" name="Рисунок 18" descr="19224940_1532289456822821_6347461557760035995_n-751x500.jpg"/>
          <p:cNvPicPr>
            <a:picLocks noChangeAspect="1"/>
          </p:cNvPicPr>
          <p:nvPr/>
        </p:nvPicPr>
        <p:blipFill>
          <a:blip r:embed="rId12" cstate="print"/>
          <a:srcRect b="7125"/>
          <a:stretch>
            <a:fillRect/>
          </a:stretch>
        </p:blipFill>
        <p:spPr>
          <a:xfrm>
            <a:off x="0" y="2204863"/>
            <a:ext cx="1979712" cy="1296145"/>
          </a:xfrm>
          <a:prstGeom prst="rect">
            <a:avLst/>
          </a:prstGeom>
        </p:spPr>
      </p:pic>
      <p:pic>
        <p:nvPicPr>
          <p:cNvPr id="20" name="Рисунок 19" descr="26348694670_36d61c3b30_k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68344" y="980728"/>
            <a:ext cx="1475656" cy="1296144"/>
          </a:xfrm>
          <a:prstGeom prst="rect">
            <a:avLst/>
          </a:prstGeom>
        </p:spPr>
      </p:pic>
      <p:pic>
        <p:nvPicPr>
          <p:cNvPr id="13" name="Рисунок 12" descr="17884667_1258768617571353_4243043775354384791_n-750x500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63688" y="3356992"/>
            <a:ext cx="1944216" cy="1368151"/>
          </a:xfrm>
          <a:prstGeom prst="rect">
            <a:avLst/>
          </a:prstGeom>
        </p:spPr>
      </p:pic>
      <p:pic>
        <p:nvPicPr>
          <p:cNvPr id="22" name="Рисунок 21" descr="33861922060_3fe4809018_k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240851" y="2276872"/>
            <a:ext cx="1903149" cy="1268456"/>
          </a:xfrm>
          <a:prstGeom prst="rect">
            <a:avLst/>
          </a:prstGeom>
        </p:spPr>
      </p:pic>
      <p:pic>
        <p:nvPicPr>
          <p:cNvPr id="26" name="Рисунок 25" descr="19149009_1532289263489507_5954272516614798760_n-751x500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508104" y="3429000"/>
            <a:ext cx="2012981" cy="1296144"/>
          </a:xfrm>
          <a:prstGeom prst="rect">
            <a:avLst/>
          </a:prstGeom>
        </p:spPr>
      </p:pic>
      <p:pic>
        <p:nvPicPr>
          <p:cNvPr id="25" name="Рисунок 24" descr="19274974_1906976989549779_2037728291888363770_n-750x500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835696" y="2276873"/>
            <a:ext cx="2016224" cy="11521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207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6" descr="Снимок экрана 2016-01-21 в 15.16.29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89"/>
          <a:stretch/>
        </p:blipFill>
        <p:spPr>
          <a:xfrm>
            <a:off x="0" y="260648"/>
            <a:ext cx="9144000" cy="90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7744" y="1484784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/>
              <a:t>По любым возникающим вопросам, пожалуйста, обращайтесь по электронному адресу:   </a:t>
            </a:r>
            <a:r>
              <a:rPr lang="en-US" sz="2000" dirty="0" smtClean="0">
                <a:hlinkClick r:id="rId4"/>
              </a:rPr>
              <a:t>Volunteers</a:t>
            </a:r>
            <a:r>
              <a:rPr lang="ru-RU" sz="2000" dirty="0" smtClean="0">
                <a:hlinkClick r:id="rId4"/>
              </a:rPr>
              <a:t>.</a:t>
            </a:r>
            <a:r>
              <a:rPr lang="en-US" sz="2000" dirty="0" smtClean="0">
                <a:hlinkClick r:id="rId4"/>
              </a:rPr>
              <a:t>ch@gmail.com</a:t>
            </a:r>
            <a:r>
              <a:rPr lang="ru-RU" sz="2000" dirty="0" smtClean="0"/>
              <a:t> </a:t>
            </a:r>
          </a:p>
          <a:p>
            <a:endParaRPr lang="en-US" sz="1900" dirty="0" smtClean="0"/>
          </a:p>
          <a:p>
            <a:endParaRPr lang="en-US" sz="19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339752" y="4149080"/>
            <a:ext cx="571566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Присоединяйтесь! </a:t>
            </a:r>
            <a:r>
              <a:rPr lang="ru-RU" sz="1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</a:t>
            </a:r>
          </a:p>
          <a:p>
            <a:r>
              <a:rPr lang="en-US" sz="1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childrenshospice.ru/</a:t>
            </a:r>
            <a:r>
              <a:rPr lang="en-US" sz="19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volonteram</a:t>
            </a:r>
            <a:r>
              <a:rPr lang="en-US" sz="1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en-US" sz="19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kak</a:t>
            </a:r>
            <a:r>
              <a:rPr lang="en-US" sz="1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-stat-</a:t>
            </a:r>
            <a:r>
              <a:rPr lang="en-US" sz="19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volonterom</a:t>
            </a:r>
            <a:r>
              <a:rPr lang="en-US" sz="1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endParaRPr lang="ru-RU" sz="19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 descr="скачанные файлы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717032"/>
            <a:ext cx="360040" cy="360040"/>
          </a:xfrm>
          <a:prstGeom prst="rect">
            <a:avLst/>
          </a:prstGeom>
        </p:spPr>
      </p:pic>
      <p:pic>
        <p:nvPicPr>
          <p:cNvPr id="11" name="Рисунок 10" descr="Facebook-logo-icon-clipar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2996952"/>
            <a:ext cx="360040" cy="360040"/>
          </a:xfrm>
          <a:prstGeom prst="rect">
            <a:avLst/>
          </a:prstGeom>
        </p:spPr>
      </p:pic>
      <p:pic>
        <p:nvPicPr>
          <p:cNvPr id="13" name="Рисунок 12" descr="0_78282_53ff2c02_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576" y="2708920"/>
            <a:ext cx="304428" cy="304428"/>
          </a:xfrm>
          <a:prstGeom prst="rect">
            <a:avLst/>
          </a:prstGeom>
        </p:spPr>
      </p:pic>
      <p:pic>
        <p:nvPicPr>
          <p:cNvPr id="12" name="Рисунок 11" descr="1485500647.jpg"/>
          <p:cNvPicPr>
            <a:picLocks noChangeAspect="1"/>
          </p:cNvPicPr>
          <p:nvPr/>
        </p:nvPicPr>
        <p:blipFill>
          <a:blip r:embed="rId8" cstate="print"/>
          <a:srcRect l="24800" t="24800" r="24800" b="24800"/>
          <a:stretch>
            <a:fillRect/>
          </a:stretch>
        </p:blipFill>
        <p:spPr>
          <a:xfrm>
            <a:off x="755576" y="3356992"/>
            <a:ext cx="360040" cy="36004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115616" y="3356992"/>
            <a:ext cx="271894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dirty="0" smtClean="0"/>
              <a:t> </a:t>
            </a:r>
            <a:r>
              <a:rPr lang="en-US" sz="1900" dirty="0" smtClean="0"/>
              <a:t>vk.com/</a:t>
            </a:r>
            <a:r>
              <a:rPr lang="en-US" sz="1900" dirty="0" err="1" smtClean="0"/>
              <a:t>children_hospice</a:t>
            </a:r>
            <a:endParaRPr lang="ru-RU" sz="19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43608" y="3717032"/>
            <a:ext cx="367966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dirty="0" smtClean="0"/>
              <a:t>  </a:t>
            </a:r>
            <a:r>
              <a:rPr lang="en-US" sz="1900" dirty="0" smtClean="0"/>
              <a:t> instagram.com/</a:t>
            </a:r>
            <a:r>
              <a:rPr lang="en-US" sz="1900" dirty="0" err="1" smtClean="0"/>
              <a:t>children_hospice</a:t>
            </a:r>
            <a:r>
              <a:rPr lang="en-US" sz="1900" dirty="0" smtClean="0"/>
              <a:t>/</a:t>
            </a:r>
            <a:endParaRPr lang="ru-RU" sz="19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15616" y="2996952"/>
            <a:ext cx="322312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 smtClean="0"/>
              <a:t> facebook.com/</a:t>
            </a:r>
            <a:r>
              <a:rPr lang="en-US" sz="1900" dirty="0" err="1" smtClean="0"/>
              <a:t>domsmayakom</a:t>
            </a:r>
            <a:endParaRPr lang="ru-RU" sz="1900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1115616" y="2636912"/>
            <a:ext cx="211628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 smtClean="0"/>
              <a:t>childrenshospice.ru</a:t>
            </a:r>
            <a:endParaRPr lang="ru-RU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0330" y="1772816"/>
            <a:ext cx="8714158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900" dirty="0" smtClean="0">
              <a:latin typeface="Cambria"/>
              <a:cs typeface="Cambria"/>
            </a:endParaRPr>
          </a:p>
          <a:p>
            <a:pPr algn="just"/>
            <a:r>
              <a:rPr lang="ru-RU" sz="1900" dirty="0" smtClean="0">
                <a:latin typeface="Cambria"/>
                <a:cs typeface="Cambria"/>
              </a:rPr>
              <a:t>Здание Хосписа </a:t>
            </a:r>
            <a:r>
              <a:rPr lang="ru-RU" sz="1900" dirty="0">
                <a:latin typeface="Cambria"/>
                <a:cs typeface="Cambria"/>
              </a:rPr>
              <a:t>строится</a:t>
            </a:r>
            <a:r>
              <a:rPr lang="ru-RU" sz="1900" dirty="0" smtClean="0">
                <a:latin typeface="Cambria"/>
                <a:cs typeface="Cambria"/>
              </a:rPr>
              <a:t>, но уже 3,5 года работает выездная служба помощи детям на дому, под опекой которой находятся </a:t>
            </a:r>
            <a:r>
              <a:rPr lang="ru-RU" sz="1900" b="1" dirty="0" smtClean="0">
                <a:solidFill>
                  <a:srgbClr val="FF9500"/>
                </a:solidFill>
                <a:latin typeface="Cambria"/>
                <a:cs typeface="Cambria"/>
              </a:rPr>
              <a:t>около 500 детей </a:t>
            </a:r>
            <a:r>
              <a:rPr lang="ru-RU" sz="1900" dirty="0" smtClean="0">
                <a:latin typeface="Cambria"/>
                <a:cs typeface="Cambria"/>
              </a:rPr>
              <a:t>в Москве и Московской области. </a:t>
            </a:r>
          </a:p>
          <a:p>
            <a:pPr algn="just"/>
            <a:endParaRPr lang="ru-RU" sz="1900" dirty="0">
              <a:latin typeface="Cambria"/>
              <a:cs typeface="Cambria"/>
            </a:endParaRPr>
          </a:p>
          <a:p>
            <a:pPr algn="just"/>
            <a:r>
              <a:rPr lang="ru-RU" sz="1900" dirty="0" smtClean="0">
                <a:latin typeface="Cambria"/>
                <a:cs typeface="Cambria"/>
              </a:rPr>
              <a:t>Ежемесячные расходы выездной службы «Дома с маяком» составляют </a:t>
            </a:r>
          </a:p>
          <a:p>
            <a:pPr algn="just"/>
            <a:r>
              <a:rPr lang="ru-RU" sz="1900" b="1" dirty="0">
                <a:solidFill>
                  <a:srgbClr val="FF9500"/>
                </a:solidFill>
                <a:latin typeface="Cambria"/>
                <a:cs typeface="Cambria"/>
              </a:rPr>
              <a:t>с</a:t>
            </a:r>
            <a:r>
              <a:rPr lang="ru-RU" sz="1900" b="1" dirty="0" smtClean="0">
                <a:solidFill>
                  <a:srgbClr val="FF9500"/>
                </a:solidFill>
                <a:latin typeface="Cambria"/>
                <a:cs typeface="Cambria"/>
              </a:rPr>
              <a:t>выше 30 млн. рублей.</a:t>
            </a:r>
          </a:p>
          <a:p>
            <a:pPr algn="just"/>
            <a:endParaRPr lang="ru-RU" sz="1900" dirty="0">
              <a:latin typeface="Cambria"/>
              <a:cs typeface="Cambria"/>
            </a:endParaRPr>
          </a:p>
          <a:p>
            <a:pPr algn="just"/>
            <a:r>
              <a:rPr lang="ru-RU" sz="1900" dirty="0" smtClean="0">
                <a:latin typeface="Cambria"/>
                <a:cs typeface="Cambria"/>
              </a:rPr>
              <a:t>Наша </a:t>
            </a:r>
            <a:r>
              <a:rPr lang="ru-RU" sz="1900" dirty="0" err="1" smtClean="0">
                <a:latin typeface="Cambria"/>
                <a:cs typeface="Cambria"/>
              </a:rPr>
              <a:t>мультидисциплинарная</a:t>
            </a:r>
            <a:r>
              <a:rPr lang="ru-RU" sz="1900" dirty="0" smtClean="0">
                <a:latin typeface="Cambria"/>
                <a:cs typeface="Cambria"/>
              </a:rPr>
              <a:t> команда – это врачи, медсестры, няни, психологи</a:t>
            </a:r>
            <a:r>
              <a:rPr lang="ru-RU" sz="1900" dirty="0">
                <a:latin typeface="Cambria"/>
                <a:cs typeface="Cambria"/>
              </a:rPr>
              <a:t>, игровые терапевты, </a:t>
            </a:r>
            <a:r>
              <a:rPr lang="ru-RU" sz="1900" dirty="0" smtClean="0">
                <a:latin typeface="Cambria"/>
                <a:cs typeface="Cambria"/>
              </a:rPr>
              <a:t>социальные работники  и, конечно,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cs typeface="Cambria"/>
              </a:rPr>
              <a:t>волонтеры. </a:t>
            </a:r>
            <a:endParaRPr lang="ru-RU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  <a:cs typeface="Cambria"/>
            </a:endParaRPr>
          </a:p>
        </p:txBody>
      </p:sp>
      <p:pic>
        <p:nvPicPr>
          <p:cNvPr id="9" name="Изображение 8" descr="Снимок экрана 2016-01-21 в 15.16.29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89"/>
          <a:stretch/>
        </p:blipFill>
        <p:spPr>
          <a:xfrm>
            <a:off x="0" y="260648"/>
            <a:ext cx="9144000" cy="9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1340768"/>
            <a:ext cx="76328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300" dirty="0" smtClean="0">
              <a:latin typeface="PT Sans" pitchFamily="34" charset="-52"/>
            </a:endParaRPr>
          </a:p>
          <a:p>
            <a:endParaRPr lang="ru-RU" sz="1300" dirty="0" smtClean="0">
              <a:latin typeface="PT Sans" pitchFamily="34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340768"/>
            <a:ext cx="842493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900" dirty="0" smtClean="0">
              <a:latin typeface="Cambria" pitchFamily="18" charset="0"/>
            </a:endParaRPr>
          </a:p>
          <a:p>
            <a:r>
              <a:rPr lang="ru-RU" sz="1900" i="1" dirty="0" smtClean="0">
                <a:latin typeface="Cambria" pitchFamily="18" charset="0"/>
                <a:cs typeface="Times New Roman" pitchFamily="18" charset="0"/>
              </a:rPr>
              <a:t>Волонтер</a:t>
            </a:r>
            <a:r>
              <a:rPr lang="ru-RU" sz="1900" dirty="0" smtClean="0">
                <a:latin typeface="Cambria" pitchFamily="18" charset="0"/>
                <a:cs typeface="Times New Roman" pitchFamily="18" charset="0"/>
              </a:rPr>
              <a:t> – это человек, который добровольно и бесплатно помогает людям,  нуждающимся в помощи.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i="1" dirty="0" smtClean="0">
                <a:latin typeface="Cambria" pitchFamily="18" charset="0"/>
              </a:rPr>
              <a:t>Наши волонтеры </a:t>
            </a:r>
            <a:r>
              <a:rPr lang="ru-RU" sz="1900" dirty="0" smtClean="0">
                <a:latin typeface="Cambria" pitchFamily="18" charset="0"/>
              </a:rPr>
              <a:t>— это </a:t>
            </a:r>
            <a:r>
              <a:rPr lang="ru-RU" sz="1900" i="1" dirty="0" smtClean="0">
                <a:latin typeface="Cambria" pitchFamily="18" charset="0"/>
              </a:rPr>
              <a:t>обычные,</a:t>
            </a:r>
            <a:r>
              <a:rPr lang="ru-RU" sz="1900" dirty="0" smtClean="0">
                <a:latin typeface="Cambria" pitchFamily="18" charset="0"/>
              </a:rPr>
              <a:t> но в то же время необыкновенно отзывчивые и добрые </a:t>
            </a:r>
            <a:r>
              <a:rPr lang="ru-RU" sz="1900" i="1" dirty="0" smtClean="0">
                <a:latin typeface="Cambria" pitchFamily="18" charset="0"/>
              </a:rPr>
              <a:t>люди</a:t>
            </a:r>
            <a:r>
              <a:rPr lang="ru-RU" sz="1900" dirty="0" smtClean="0">
                <a:latin typeface="Cambria" pitchFamily="18" charset="0"/>
              </a:rPr>
              <a:t>. Кто-то навещает ребенка дома, играет с ним в любимые игры, смотрит мультики, читает, а  кто-то помогает срочно доставить жизненно важное лекарство или медицинское оборудование. И сразу становится понятно, что нет ничего невозможного, были бы только друзья-волонтеры рядом :) </a:t>
            </a:r>
          </a:p>
          <a:p>
            <a:endParaRPr lang="ru-RU" sz="1900" dirty="0" smtClean="0">
              <a:latin typeface="Cambria" pitchFamily="18" charset="0"/>
            </a:endParaRPr>
          </a:p>
          <a:p>
            <a:r>
              <a:rPr lang="ru-RU" sz="1900" dirty="0" smtClean="0">
                <a:latin typeface="Cambria" pitchFamily="18" charset="0"/>
              </a:rPr>
              <a:t>От каждого чуть-чуть тепла и времени, и наши семьи чувствуют, что они не одни.</a:t>
            </a:r>
            <a:endParaRPr lang="ru-RU" sz="1900" dirty="0">
              <a:latin typeface="Cambria" pitchFamily="18" charset="0"/>
            </a:endParaRPr>
          </a:p>
        </p:txBody>
      </p:sp>
      <p:pic>
        <p:nvPicPr>
          <p:cNvPr id="12" name="Изображение 8" descr="Снимок экрана 2016-01-21 в 15.16.29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89"/>
          <a:stretch/>
        </p:blipFill>
        <p:spPr>
          <a:xfrm>
            <a:off x="0" y="260648"/>
            <a:ext cx="9144000" cy="90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568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1340768"/>
            <a:ext cx="76328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300" dirty="0" smtClean="0">
              <a:latin typeface="PT Sans" pitchFamily="34" charset="-52"/>
            </a:endParaRPr>
          </a:p>
          <a:p>
            <a:endParaRPr lang="ru-RU" sz="1300" dirty="0" smtClean="0">
              <a:latin typeface="PT Sans" pitchFamily="34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340768"/>
            <a:ext cx="9143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Виды волонтерской помощи: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Изображение 8" descr="Снимок экрана 2016-01-21 в 15.16.29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89"/>
          <a:stretch/>
        </p:blipFill>
        <p:spPr>
          <a:xfrm>
            <a:off x="0" y="260648"/>
            <a:ext cx="9144000" cy="90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67136" y="2204864"/>
            <a:ext cx="777686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/>
              <a:t>Волонтеры –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водители;</a:t>
            </a:r>
          </a:p>
          <a:p>
            <a:endParaRPr lang="ru-RU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900" dirty="0" smtClean="0"/>
              <a:t>Волонтеры,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сопровождающие семьи на мероприятиях хосписа;</a:t>
            </a:r>
          </a:p>
          <a:p>
            <a:endParaRPr lang="ru-RU" sz="1900" dirty="0" smtClean="0"/>
          </a:p>
          <a:p>
            <a:r>
              <a:rPr lang="ru-RU" sz="1900" dirty="0" smtClean="0"/>
              <a:t>Волонтеры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общения в семье;</a:t>
            </a:r>
          </a:p>
          <a:p>
            <a:endParaRPr lang="ru-RU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900" dirty="0" smtClean="0"/>
          </a:p>
          <a:p>
            <a:endParaRPr lang="ru-RU" sz="1900" dirty="0" smtClean="0"/>
          </a:p>
          <a:p>
            <a:r>
              <a:rPr lang="ru-RU" sz="1900" dirty="0" smtClean="0"/>
              <a:t>Волонтеры – </a:t>
            </a:r>
            <a:r>
              <a:rPr lang="ru-RU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профессионалы.</a:t>
            </a:r>
          </a:p>
          <a:p>
            <a:endParaRPr lang="ru-RU" sz="1900" dirty="0"/>
          </a:p>
        </p:txBody>
      </p:sp>
    </p:spTree>
    <p:extLst>
      <p:ext uri="{BB962C8B-B14F-4D97-AF65-F5344CB8AC3E}">
        <p14:creationId xmlns="" xmlns:p14="http://schemas.microsoft.com/office/powerpoint/2010/main" val="6901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одложка.JPG"/>
          <p:cNvPicPr>
            <a:picLocks noChangeAspect="1"/>
          </p:cNvPicPr>
          <p:nvPr/>
        </p:nvPicPr>
        <p:blipFill>
          <a:blip r:embed="rId2" cstate="print"/>
          <a:srcRect t="30584"/>
          <a:stretch>
            <a:fillRect/>
          </a:stretch>
        </p:blipFill>
        <p:spPr>
          <a:xfrm>
            <a:off x="0" y="5661248"/>
            <a:ext cx="9144000" cy="1196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1700808"/>
            <a:ext cx="828092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Волонтеры – водители</a:t>
            </a:r>
            <a:r>
              <a:rPr lang="ru-RU" sz="2400" dirty="0" smtClean="0"/>
              <a:t>:</a:t>
            </a:r>
            <a:endParaRPr lang="en-US" sz="2400" dirty="0" smtClean="0"/>
          </a:p>
          <a:p>
            <a:endParaRPr lang="ru-RU" sz="1900" dirty="0" smtClean="0"/>
          </a:p>
          <a:p>
            <a:pPr>
              <a:buFontTx/>
              <a:buChar char="-"/>
            </a:pPr>
            <a:r>
              <a:rPr lang="ru-RU" sz="1900" dirty="0" smtClean="0"/>
              <a:t> Помогают добраться нашим подопечным  детям </a:t>
            </a:r>
            <a:r>
              <a:rPr lang="ru-RU" sz="1900" i="1" dirty="0" smtClean="0"/>
              <a:t>на осмотр к врачу .</a:t>
            </a:r>
          </a:p>
          <a:p>
            <a:pPr>
              <a:buFontTx/>
              <a:buChar char="-"/>
            </a:pPr>
            <a:r>
              <a:rPr lang="ru-RU" sz="1900" dirty="0" smtClean="0"/>
              <a:t> Доставляют </a:t>
            </a:r>
            <a:r>
              <a:rPr lang="ru-RU" sz="1900" i="1" dirty="0" smtClean="0"/>
              <a:t>на мероприятия</a:t>
            </a:r>
            <a:r>
              <a:rPr lang="ru-RU" sz="1900" dirty="0" smtClean="0"/>
              <a:t> хосписа – в детский лагерь, в театр, на пикник, в бассейн, в храм и т.д. </a:t>
            </a:r>
          </a:p>
          <a:p>
            <a:pPr>
              <a:buFontTx/>
              <a:buChar char="-"/>
            </a:pPr>
            <a:r>
              <a:rPr lang="ru-RU" sz="1900" dirty="0" smtClean="0"/>
              <a:t> Отвозят необходимые </a:t>
            </a:r>
            <a:r>
              <a:rPr lang="ru-RU" sz="1900" i="1" dirty="0" smtClean="0"/>
              <a:t>расходные материалы и лекарства.</a:t>
            </a:r>
          </a:p>
          <a:p>
            <a:pPr>
              <a:buFontTx/>
              <a:buChar char="-"/>
            </a:pPr>
            <a:r>
              <a:rPr lang="ru-RU" sz="1900" i="1" dirty="0" smtClean="0"/>
              <a:t> Передают подарок </a:t>
            </a:r>
            <a:r>
              <a:rPr lang="ru-RU" sz="1900" dirty="0" smtClean="0"/>
              <a:t>ребенку на день рождения или в какой-то другой </a:t>
            </a:r>
            <a:endParaRPr lang="en-US" sz="1900" dirty="0" smtClean="0"/>
          </a:p>
          <a:p>
            <a:r>
              <a:rPr lang="ru-RU" sz="1900" dirty="0" smtClean="0"/>
              <a:t>особенный для семьи день.</a:t>
            </a:r>
          </a:p>
          <a:p>
            <a:pPr>
              <a:buFontTx/>
              <a:buChar char="-"/>
            </a:pPr>
            <a:r>
              <a:rPr lang="ru-RU" sz="1900" dirty="0" smtClean="0"/>
              <a:t> По возможности, </a:t>
            </a:r>
            <a:r>
              <a:rPr lang="ru-RU" sz="1900" i="1" dirty="0" smtClean="0"/>
              <a:t>помогают</a:t>
            </a:r>
            <a:r>
              <a:rPr lang="ru-RU" sz="1900" dirty="0" smtClean="0"/>
              <a:t> маме ребенка </a:t>
            </a:r>
            <a:r>
              <a:rPr lang="ru-RU" sz="1900" i="1" dirty="0" smtClean="0"/>
              <a:t>с тяжелыми сумками</a:t>
            </a:r>
            <a:r>
              <a:rPr lang="ru-RU" sz="1900" dirty="0" smtClean="0"/>
              <a:t>, инвалидным креслом и/или иным оборудованием.</a:t>
            </a:r>
          </a:p>
          <a:p>
            <a:endParaRPr lang="ru-RU" dirty="0" smtClean="0">
              <a:sym typeface="Wingdings" pitchFamily="2" charset="2"/>
            </a:endParaRPr>
          </a:p>
          <a:p>
            <a:pPr>
              <a:buFontTx/>
              <a:buChar char="-"/>
            </a:pPr>
            <a:endParaRPr lang="ru-RU" dirty="0" smtClean="0">
              <a:sym typeface="Wingdings" pitchFamily="2" charset="2"/>
            </a:endParaRPr>
          </a:p>
        </p:txBody>
      </p:sp>
      <p:pic>
        <p:nvPicPr>
          <p:cNvPr id="4" name="Изображение 8" descr="Снимок экрана 2016-01-21 в 15.16.29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89"/>
          <a:stretch/>
        </p:blipFill>
        <p:spPr>
          <a:xfrm>
            <a:off x="0" y="260648"/>
            <a:ext cx="9144000" cy="90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7414760471_f7869152af_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36911"/>
            <a:ext cx="3995936" cy="2711301"/>
          </a:xfrm>
          <a:prstGeom prst="rect">
            <a:avLst/>
          </a:prstGeom>
        </p:spPr>
      </p:pic>
      <p:pic>
        <p:nvPicPr>
          <p:cNvPr id="2" name="Рисунок 1" descr="подложка.JPG"/>
          <p:cNvPicPr>
            <a:picLocks noChangeAspect="1"/>
          </p:cNvPicPr>
          <p:nvPr/>
        </p:nvPicPr>
        <p:blipFill>
          <a:blip r:embed="rId3" cstate="print"/>
          <a:srcRect t="30584"/>
          <a:stretch>
            <a:fillRect/>
          </a:stretch>
        </p:blipFill>
        <p:spPr>
          <a:xfrm>
            <a:off x="0" y="5661248"/>
            <a:ext cx="9144000" cy="1196752"/>
          </a:xfrm>
          <a:prstGeom prst="rect">
            <a:avLst/>
          </a:prstGeom>
        </p:spPr>
      </p:pic>
      <p:pic>
        <p:nvPicPr>
          <p:cNvPr id="4" name="Picture 2" descr="C:\Users\Анастасия\Desktop\ВОЛОНТЕРСТВО\АВТОВОЛОНТЕРЫ фотки\Авто\Дима Комиссаро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2899805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настасия\Desktop\ВОЛОНТЕРСТВО\АВТОВОЛОНТЕРЫ фотки\Авто\Дина Карпова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121" y="0"/>
            <a:ext cx="2503879" cy="33385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Анастасия\Desktop\ВОЛОНТЕРСТВО\АВТОВОЛОНТЕРЫ фотки\Авто\16473020_1195091460605482_3627065042873076757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027" y="3284984"/>
            <a:ext cx="2589973" cy="2088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Анастасия\Desktop\ВОЛОНТЕРСТВО\АВТОВОЛОНТЕРЫ фотки\Авто\Алексей Пилипенко - копи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95936" y="1412776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26503200983_a02e794a2e_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3928" y="3284984"/>
            <a:ext cx="2917037" cy="2088231"/>
          </a:xfrm>
          <a:prstGeom prst="rect">
            <a:avLst/>
          </a:prstGeom>
        </p:spPr>
      </p:pic>
      <p:pic>
        <p:nvPicPr>
          <p:cNvPr id="12" name="Рисунок 11" descr="27073806426_fe54374e02_k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4116016" cy="274334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.JPG"/>
          <p:cNvPicPr>
            <a:picLocks noChangeAspect="1"/>
          </p:cNvPicPr>
          <p:nvPr/>
        </p:nvPicPr>
        <p:blipFill>
          <a:blip r:embed="rId2" cstate="print"/>
          <a:srcRect t="30584"/>
          <a:stretch>
            <a:fillRect/>
          </a:stretch>
        </p:blipFill>
        <p:spPr>
          <a:xfrm>
            <a:off x="0" y="5661248"/>
            <a:ext cx="9144000" cy="1196752"/>
          </a:xfrm>
          <a:prstGeom prst="rect">
            <a:avLst/>
          </a:prstGeom>
        </p:spPr>
      </p:pic>
      <p:pic>
        <p:nvPicPr>
          <p:cNvPr id="4" name="Изображение 8" descr="Снимок экрана 2016-01-21 в 15.16.29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89"/>
          <a:stretch/>
        </p:blipFill>
        <p:spPr>
          <a:xfrm>
            <a:off x="0" y="260648"/>
            <a:ext cx="9144000" cy="9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700808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Волонтеры, сопровождающие семьи на мероприятиях Детского хосписа.</a:t>
            </a:r>
          </a:p>
          <a:p>
            <a:endParaRPr lang="ru-RU" dirty="0" smtClean="0"/>
          </a:p>
          <a:p>
            <a:r>
              <a:rPr lang="ru-RU" sz="1900" dirty="0" smtClean="0"/>
              <a:t>На мероприятии за одной семьей закрепляется один волонтер, который заботится о семье на протяжении всего мероприятия:</a:t>
            </a:r>
          </a:p>
          <a:p>
            <a:endParaRPr lang="ru-RU" sz="1900" dirty="0" smtClean="0"/>
          </a:p>
          <a:p>
            <a:pPr>
              <a:buFontTx/>
              <a:buChar char="-"/>
            </a:pPr>
            <a:r>
              <a:rPr lang="ru-RU" sz="1900" dirty="0" smtClean="0"/>
              <a:t> Волонтер общается с родителями, играет с ребенком.</a:t>
            </a:r>
          </a:p>
          <a:p>
            <a:pPr>
              <a:buFontTx/>
              <a:buChar char="-"/>
            </a:pPr>
            <a:r>
              <a:rPr lang="ru-RU" sz="1900" dirty="0" smtClean="0"/>
              <a:t> Помогает при необходимости подержать  маме сумку, принести что-то,  заботится о комфортном пребывании  мамы и ребенка.</a:t>
            </a:r>
            <a:endParaRPr lang="ru-RU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.JPG"/>
          <p:cNvPicPr>
            <a:picLocks noChangeAspect="1"/>
          </p:cNvPicPr>
          <p:nvPr/>
        </p:nvPicPr>
        <p:blipFill>
          <a:blip r:embed="rId2" cstate="print"/>
          <a:srcRect t="30584"/>
          <a:stretch>
            <a:fillRect/>
          </a:stretch>
        </p:blipFill>
        <p:spPr>
          <a:xfrm>
            <a:off x="0" y="5661248"/>
            <a:ext cx="9144000" cy="1196752"/>
          </a:xfrm>
          <a:prstGeom prst="rect">
            <a:avLst/>
          </a:prstGeom>
        </p:spPr>
      </p:pic>
      <p:pic>
        <p:nvPicPr>
          <p:cNvPr id="5" name="Рисунок 4" descr="34818208991_2776cfbbc4_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293096"/>
            <a:ext cx="2579912" cy="1719522"/>
          </a:xfrm>
          <a:prstGeom prst="rect">
            <a:avLst/>
          </a:prstGeom>
        </p:spPr>
      </p:pic>
      <p:pic>
        <p:nvPicPr>
          <p:cNvPr id="7" name="Рисунок 6" descr="35118404832_5b4fe011d2_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524180" cy="2348880"/>
          </a:xfrm>
          <a:prstGeom prst="rect">
            <a:avLst/>
          </a:prstGeom>
        </p:spPr>
      </p:pic>
      <p:pic>
        <p:nvPicPr>
          <p:cNvPr id="9" name="Рисунок 8" descr="IMG_82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74459" y="1844824"/>
            <a:ext cx="3669541" cy="2448272"/>
          </a:xfrm>
          <a:prstGeom prst="rect">
            <a:avLst/>
          </a:prstGeom>
        </p:spPr>
      </p:pic>
      <p:pic>
        <p:nvPicPr>
          <p:cNvPr id="10" name="Рисунок 9" descr="19224930_1532288870156213_7075976116747836068_n-751x5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64918" y="0"/>
            <a:ext cx="2879081" cy="1916832"/>
          </a:xfrm>
          <a:prstGeom prst="rect">
            <a:avLst/>
          </a:prstGeom>
        </p:spPr>
      </p:pic>
      <p:pic>
        <p:nvPicPr>
          <p:cNvPr id="1026" name="Picture 2" descr="C:\Documents and Settings\123\Рабочий стол\Кожурова\presentacion\foto\18922183_1900158423564969_5388226482734415214_n-751x5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28893" y="0"/>
            <a:ext cx="2770924" cy="1844824"/>
          </a:xfrm>
          <a:prstGeom prst="rect">
            <a:avLst/>
          </a:prstGeom>
          <a:noFill/>
        </p:spPr>
      </p:pic>
      <p:pic>
        <p:nvPicPr>
          <p:cNvPr id="14" name="Рисунок 13" descr="34141634403_55b3e8b504_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2348880"/>
            <a:ext cx="3595601" cy="2396482"/>
          </a:xfrm>
          <a:prstGeom prst="rect">
            <a:avLst/>
          </a:prstGeom>
        </p:spPr>
      </p:pic>
      <p:pic>
        <p:nvPicPr>
          <p:cNvPr id="1030" name="Picture 6" descr="C:\Documents and Settings\123\Рабочий стол\Кожурова\presentacion\foto\35368196216_033f351066_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1844824"/>
            <a:ext cx="1911890" cy="3443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2402</TotalTime>
  <Words>1035</Words>
  <Application>Microsoft Office PowerPoint</Application>
  <PresentationFormat>Экран (4:3)</PresentationFormat>
  <Paragraphs>113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NatalyaS</dc:creator>
  <cp:lastModifiedBy>Alex</cp:lastModifiedBy>
  <cp:revision>153</cp:revision>
  <dcterms:created xsi:type="dcterms:W3CDTF">2015-10-01T14:30:34Z</dcterms:created>
  <dcterms:modified xsi:type="dcterms:W3CDTF">2017-12-12T07:17:56Z</dcterms:modified>
</cp:coreProperties>
</file>